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9" r:id="rId4"/>
    <p:sldId id="257" r:id="rId5"/>
    <p:sldId id="258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727"/>
    <a:srgbClr val="BBC6C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08"/>
    <p:restoredTop sz="96954" autoAdjust="0"/>
  </p:normalViewPr>
  <p:slideViewPr>
    <p:cSldViewPr snapToGrid="0" snapToObjects="1">
      <p:cViewPr varScale="1">
        <p:scale>
          <a:sx n="110" d="100"/>
          <a:sy n="110" d="100"/>
        </p:scale>
        <p:origin x="114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30000">
              <a:srgbClr val="FFFFFF"/>
            </a:gs>
            <a:gs pos="100000">
              <a:srgbClr val="BBC6C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826660"/>
            <a:ext cx="7772400" cy="2600540"/>
          </a:xfrm>
        </p:spPr>
        <p:txBody>
          <a:bodyPr>
            <a:noAutofit/>
          </a:bodyPr>
          <a:lstStyle>
            <a:lvl1pPr>
              <a:defRPr sz="6400" b="0" i="0">
                <a:solidFill>
                  <a:srgbClr val="272727"/>
                </a:solidFill>
                <a:latin typeface="Gill Sans Light"/>
                <a:cs typeface="Gill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618275"/>
            <a:ext cx="6400800" cy="1220969"/>
          </a:xfrm>
        </p:spPr>
        <p:txBody>
          <a:bodyPr/>
          <a:lstStyle>
            <a:lvl1pPr marL="0" indent="0" algn="ctr">
              <a:buNone/>
              <a:defRPr b="0" i="0">
                <a:solidFill>
                  <a:schemeClr val="tx1">
                    <a:tint val="75000"/>
                  </a:schemeClr>
                </a:solidFill>
                <a:latin typeface="Gill Sans Light"/>
                <a:cs typeface="Gill Sans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 descr="UWlogo_ctr_bw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31" y="5792549"/>
            <a:ext cx="1187278" cy="797456"/>
          </a:xfrm>
          <a:prstGeom prst="rect">
            <a:avLst/>
          </a:prstGeom>
          <a:effectLst>
            <a:outerShdw blurRad="63500" dist="25400" dir="2700000" algn="tl" rotWithShape="0">
              <a:prstClr val="black">
                <a:alpha val="25000"/>
              </a:prstClr>
            </a:outerShdw>
          </a:effectLst>
        </p:spPr>
      </p:pic>
      <p:sp>
        <p:nvSpPr>
          <p:cNvPr id="8" name="Rectangle 7"/>
          <p:cNvSpPr/>
          <p:nvPr userDrawn="1"/>
        </p:nvSpPr>
        <p:spPr>
          <a:xfrm>
            <a:off x="1633067" y="6260333"/>
            <a:ext cx="59433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i="0" dirty="0" smtClean="0">
                <a:solidFill>
                  <a:srgbClr val="272727"/>
                </a:solidFill>
                <a:latin typeface="Gill Sans"/>
                <a:cs typeface="Gill Sans"/>
              </a:rPr>
              <a:t>CS-570</a:t>
            </a:r>
            <a:r>
              <a:rPr lang="en-US" sz="1600" b="0" i="0" baseline="0" dirty="0" smtClean="0">
                <a:solidFill>
                  <a:srgbClr val="272727"/>
                </a:solidFill>
                <a:latin typeface="Gill Sans"/>
                <a:cs typeface="Gill Sans"/>
              </a:rPr>
              <a:t> </a:t>
            </a:r>
            <a:r>
              <a:rPr lang="en-US" sz="1600" b="0" i="0" baseline="0" dirty="0" smtClean="0">
                <a:solidFill>
                  <a:srgbClr val="272727"/>
                </a:solidFill>
                <a:latin typeface="Gill Sans Light"/>
                <a:cs typeface="Gill Sans Light"/>
              </a:rPr>
              <a:t>INTRODUCTION TO HUMAN-COMPUTER INTERACTION</a:t>
            </a:r>
            <a:endParaRPr lang="en-US" sz="1600" b="0" i="0" dirty="0">
              <a:solidFill>
                <a:srgbClr val="272727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481545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0" i="0">
                <a:solidFill>
                  <a:srgbClr val="272727"/>
                </a:solidFill>
                <a:latin typeface="Gill Sans Light"/>
                <a:cs typeface="Gill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2157"/>
          </a:xfrm>
        </p:spPr>
        <p:txBody>
          <a:bodyPr/>
          <a:lstStyle>
            <a:lvl1pPr marL="0" indent="0">
              <a:buFontTx/>
              <a:buNone/>
              <a:defRPr b="0" i="0">
                <a:solidFill>
                  <a:srgbClr val="272727"/>
                </a:solidFill>
                <a:latin typeface="Gill Sans Light"/>
                <a:cs typeface="Gill Sans Light"/>
              </a:defRPr>
            </a:lvl1pPr>
            <a:lvl2pPr marL="457200" indent="0">
              <a:buFontTx/>
              <a:buNone/>
              <a:defRPr b="0" i="0">
                <a:solidFill>
                  <a:srgbClr val="272727"/>
                </a:solidFill>
                <a:latin typeface="Gill Sans Light"/>
                <a:cs typeface="Gill Sans Light"/>
              </a:defRPr>
            </a:lvl2pPr>
            <a:lvl3pPr marL="914400" indent="0">
              <a:buFontTx/>
              <a:buNone/>
              <a:defRPr b="0" i="0">
                <a:solidFill>
                  <a:srgbClr val="272727"/>
                </a:solidFill>
                <a:latin typeface="Gill Sans Light"/>
                <a:cs typeface="Gill Sans Light"/>
              </a:defRPr>
            </a:lvl3pPr>
            <a:lvl4pPr marL="1371600" indent="0">
              <a:buFontTx/>
              <a:buNone/>
              <a:defRPr b="0" i="0">
                <a:solidFill>
                  <a:srgbClr val="272727"/>
                </a:solidFill>
                <a:latin typeface="Gill Sans Light"/>
                <a:cs typeface="Gill Sans Light"/>
              </a:defRPr>
            </a:lvl4pPr>
            <a:lvl5pPr marL="1828800" indent="0">
              <a:buFontTx/>
              <a:buNone/>
              <a:defRPr b="0" i="0">
                <a:solidFill>
                  <a:srgbClr val="272727"/>
                </a:solidFill>
                <a:latin typeface="Gill Sans Light"/>
                <a:cs typeface="Gill Sans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8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0" i="0">
                <a:latin typeface="Gill Sans Light"/>
                <a:cs typeface="Gill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783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8958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00">
              <a:schemeClr val="bg1"/>
            </a:gs>
            <a:gs pos="100000">
              <a:srgbClr val="BBC6C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992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672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000" b="0" i="0" kern="1200">
          <a:solidFill>
            <a:srgbClr val="272727"/>
          </a:solidFill>
          <a:latin typeface="Gill Sans Light"/>
          <a:ea typeface="+mj-ea"/>
          <a:cs typeface="Gill Sans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3200" b="0" i="0" kern="1200">
          <a:solidFill>
            <a:srgbClr val="272727"/>
          </a:solidFill>
          <a:latin typeface="Gill Sans Light"/>
          <a:ea typeface="+mn-ea"/>
          <a:cs typeface="Gill Sans Light"/>
        </a:defRPr>
      </a:lvl1pPr>
      <a:lvl2pPr marL="457200" indent="0" algn="l" defTabSz="457200" rtl="0" eaLnBrk="1" latinLnBrk="0" hangingPunct="1">
        <a:spcBef>
          <a:spcPct val="20000"/>
        </a:spcBef>
        <a:buFontTx/>
        <a:buNone/>
        <a:defRPr sz="2800" b="0" i="0" kern="1200">
          <a:solidFill>
            <a:srgbClr val="272727"/>
          </a:solidFill>
          <a:latin typeface="Gill Sans Light"/>
          <a:ea typeface="+mn-ea"/>
          <a:cs typeface="Gill Sans Light"/>
        </a:defRPr>
      </a:lvl2pPr>
      <a:lvl3pPr marL="914400" indent="0" algn="l" defTabSz="457200" rtl="0" eaLnBrk="1" latinLnBrk="0" hangingPunct="1">
        <a:spcBef>
          <a:spcPct val="20000"/>
        </a:spcBef>
        <a:buFontTx/>
        <a:buNone/>
        <a:defRPr sz="2400" b="0" i="0" kern="1200">
          <a:solidFill>
            <a:srgbClr val="272727"/>
          </a:solidFill>
          <a:latin typeface="Gill Sans Light"/>
          <a:ea typeface="+mn-ea"/>
          <a:cs typeface="Gill Sans Light"/>
        </a:defRPr>
      </a:lvl3pPr>
      <a:lvl4pPr marL="1371600" indent="0" algn="l" defTabSz="457200" rtl="0" eaLnBrk="1" latinLnBrk="0" hangingPunct="1">
        <a:spcBef>
          <a:spcPct val="20000"/>
        </a:spcBef>
        <a:buFontTx/>
        <a:buNone/>
        <a:defRPr sz="2000" b="0" i="0" kern="1200">
          <a:solidFill>
            <a:srgbClr val="272727"/>
          </a:solidFill>
          <a:latin typeface="Gill Sans Light"/>
          <a:ea typeface="+mn-ea"/>
          <a:cs typeface="Gill Sans Light"/>
        </a:defRPr>
      </a:lvl4pPr>
      <a:lvl5pPr marL="1828800" indent="0" algn="l" defTabSz="457200" rtl="0" eaLnBrk="1" latinLnBrk="0" hangingPunct="1">
        <a:spcBef>
          <a:spcPct val="20000"/>
        </a:spcBef>
        <a:buFontTx/>
        <a:buNone/>
        <a:defRPr sz="2000" b="0" i="0" kern="1200">
          <a:solidFill>
            <a:srgbClr val="272727"/>
          </a:solidFill>
          <a:latin typeface="Gill Sans Light"/>
          <a:ea typeface="+mn-ea"/>
          <a:cs typeface="Gill Sans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SyNERGY</a:t>
            </a:r>
            <a:r>
              <a:rPr lang="en-US" dirty="0" smtClean="0"/>
              <a:t> 2.0</a:t>
            </a:r>
            <a:br>
              <a:rPr lang="en-US" dirty="0" smtClean="0"/>
            </a:br>
            <a:r>
              <a:rPr lang="en-US" dirty="0" smtClean="0"/>
              <a:t>Final Product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Ambur, </a:t>
            </a:r>
            <a:r>
              <a:rPr lang="en-US" dirty="0" err="1" smtClean="0"/>
              <a:t>Lacek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92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71"/>
    </mc:Choice>
    <mc:Fallback>
      <p:transition spd="slow" advTm="7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792500"/>
            <a:ext cx="2316099" cy="4119569"/>
          </a:xfrm>
        </p:spPr>
      </p:pic>
      <p:sp>
        <p:nvSpPr>
          <p:cNvPr id="5" name="Content Placeholder 7"/>
          <p:cNvSpPr txBox="1">
            <a:spLocks/>
          </p:cNvSpPr>
          <p:nvPr/>
        </p:nvSpPr>
        <p:spPr>
          <a:xfrm>
            <a:off x="622738" y="1631731"/>
            <a:ext cx="4792717" cy="50021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32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Tx/>
              <a:buNone/>
              <a:defRPr sz="28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Tx/>
              <a:buNone/>
              <a:defRPr sz="24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Tx/>
              <a:buNone/>
              <a:defRPr sz="20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Tx/>
              <a:buNone/>
              <a:defRPr sz="20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charset="0"/>
              <a:buChar char="•"/>
            </a:pPr>
            <a:r>
              <a:rPr lang="en-US" dirty="0" smtClean="0"/>
              <a:t>Mobile app that reduces frustrations and time of splitting bills with friends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 smtClean="0"/>
              <a:t>Focused on ease of use for the user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 smtClean="0"/>
              <a:t>Simple and clean UI design</a:t>
            </a:r>
            <a:endParaRPr lang="en-US" dirty="0" smtClean="0"/>
          </a:p>
        </p:txBody>
      </p:sp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34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42"/>
    </mc:Choice>
    <mc:Fallback>
      <p:transition spd="slow" advTm="12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Purchased Items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909" y="1937901"/>
            <a:ext cx="2136851" cy="3800747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894" y="1937901"/>
            <a:ext cx="2136852" cy="3800747"/>
          </a:xfrm>
          <a:prstGeom prst="rect">
            <a:avLst/>
          </a:prstGeom>
        </p:spPr>
      </p:pic>
      <p:sp>
        <p:nvSpPr>
          <p:cNvPr id="7" name="Content Placeholder 7"/>
          <p:cNvSpPr txBox="1">
            <a:spLocks/>
          </p:cNvSpPr>
          <p:nvPr/>
        </p:nvSpPr>
        <p:spPr>
          <a:xfrm>
            <a:off x="291663" y="1408495"/>
            <a:ext cx="4459131" cy="500215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32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Tx/>
              <a:buNone/>
              <a:defRPr sz="28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Tx/>
              <a:buNone/>
              <a:defRPr sz="24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Tx/>
              <a:buNone/>
              <a:defRPr sz="20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Tx/>
              <a:buNone/>
              <a:defRPr sz="20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u="sng" dirty="0" smtClean="0"/>
              <a:t>Reading Receipt</a:t>
            </a:r>
          </a:p>
          <a:p>
            <a:pPr marL="914400" lvl="1" indent="-457200" defTabSz="914400">
              <a:spcBef>
                <a:spcPts val="0"/>
              </a:spcBef>
              <a:buFont typeface="Arial" charset="0"/>
              <a:buChar char="•"/>
            </a:pPr>
            <a:r>
              <a:rPr lang="en-US" sz="2400" dirty="0" smtClean="0"/>
              <a:t>Take picture of receipt</a:t>
            </a:r>
          </a:p>
          <a:p>
            <a:pPr marL="914400" lvl="1" indent="-457200" defTabSz="914400">
              <a:spcBef>
                <a:spcPts val="0"/>
              </a:spcBef>
              <a:buFont typeface="Arial" charset="0"/>
              <a:buChar char="•"/>
            </a:pPr>
            <a:r>
              <a:rPr lang="en-US" sz="2400" dirty="0" smtClean="0"/>
              <a:t>Splits receipt into selectable items</a:t>
            </a:r>
          </a:p>
          <a:p>
            <a:pPr marL="457200" lvl="0" indent="-457200" defTabSz="914400">
              <a:spcBef>
                <a:spcPts val="0"/>
              </a:spcBef>
              <a:defRPr/>
            </a:pPr>
            <a:endParaRPr lang="en-US" sz="2800" u="sng" dirty="0" smtClean="0"/>
          </a:p>
          <a:p>
            <a:pPr marL="457200" lvl="0" indent="-457200" defTabSz="914400">
              <a:spcBef>
                <a:spcPts val="0"/>
              </a:spcBef>
              <a:defRPr/>
            </a:pPr>
            <a:r>
              <a:rPr lang="en-US" sz="2800" u="sng" dirty="0" smtClean="0"/>
              <a:t>Bill Overview</a:t>
            </a:r>
            <a:endParaRPr lang="en-US" sz="2800" u="sng" dirty="0"/>
          </a:p>
          <a:p>
            <a:pPr marL="914400" lvl="1" indent="-457200" defTabSz="914400">
              <a:spcBef>
                <a:spcPts val="0"/>
              </a:spcBef>
              <a:buFont typeface="Arial" charset="0"/>
              <a:buChar char="•"/>
            </a:pPr>
            <a:r>
              <a:rPr lang="en-US" sz="2400" dirty="0" smtClean="0"/>
              <a:t>Displays all items and prices from receipt</a:t>
            </a:r>
            <a:endParaRPr lang="en-US" sz="2400" dirty="0"/>
          </a:p>
          <a:p>
            <a:pPr marL="914400" lvl="1" indent="-457200" defTabSz="914400">
              <a:spcBef>
                <a:spcPts val="0"/>
              </a:spcBef>
              <a:buFont typeface="Arial" charset="0"/>
              <a:buChar char="•"/>
            </a:pPr>
            <a:r>
              <a:rPr lang="en-US" sz="2400" dirty="0" smtClean="0"/>
              <a:t>Select items each user purchased</a:t>
            </a:r>
          </a:p>
          <a:p>
            <a:pPr marL="914400" lvl="1" indent="-457200" defTabSz="914400">
              <a:spcBef>
                <a:spcPts val="0"/>
              </a:spcBef>
              <a:buFont typeface="Arial" charset="0"/>
              <a:buChar char="•"/>
            </a:pPr>
            <a:r>
              <a:rPr lang="en-US" sz="2400" dirty="0" smtClean="0"/>
              <a:t>Splits items between users by having multiple users select the same item </a:t>
            </a:r>
            <a:endParaRPr lang="en-US" sz="2400" dirty="0"/>
          </a:p>
          <a:p>
            <a:pPr marL="914400" lvl="1" indent="-457200" defTabSz="914400">
              <a:spcBef>
                <a:spcPts val="0"/>
              </a:spcBef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11" name="Sound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03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97"/>
    </mc:Choice>
    <mc:Fallback>
      <p:transition spd="slow" advTm="23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Inviting Friends to the Bill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269" y="1851188"/>
            <a:ext cx="2017193" cy="358791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407" y="1851189"/>
            <a:ext cx="2017194" cy="3587915"/>
          </a:xfrm>
          <a:prstGeom prst="rect">
            <a:avLst/>
          </a:prstGeom>
        </p:spPr>
      </p:pic>
      <p:sp>
        <p:nvSpPr>
          <p:cNvPr id="13" name="Content Placeholder 7"/>
          <p:cNvSpPr txBox="1">
            <a:spLocks/>
          </p:cNvSpPr>
          <p:nvPr/>
        </p:nvSpPr>
        <p:spPr>
          <a:xfrm>
            <a:off x="457200" y="1417638"/>
            <a:ext cx="4459131" cy="50021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32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Tx/>
              <a:buNone/>
              <a:defRPr sz="28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Tx/>
              <a:buNone/>
              <a:defRPr sz="24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Tx/>
              <a:buNone/>
              <a:defRPr sz="20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Tx/>
              <a:buNone/>
              <a:defRPr sz="2000" b="0" i="0" kern="1200">
                <a:solidFill>
                  <a:srgbClr val="272727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u="sng" dirty="0" smtClean="0"/>
              <a:t>Share Code</a:t>
            </a:r>
          </a:p>
          <a:p>
            <a:pPr marL="914400" lvl="1" indent="-457200" defTabSz="914400">
              <a:spcBef>
                <a:spcPts val="0"/>
              </a:spcBef>
              <a:buFont typeface="Arial" charset="0"/>
              <a:buChar char="•"/>
            </a:pPr>
            <a:r>
              <a:rPr lang="en-US" sz="2400" dirty="0" smtClean="0"/>
              <a:t>Simple 4 digit code</a:t>
            </a:r>
          </a:p>
          <a:p>
            <a:pPr marL="914400" lvl="1" indent="-457200" defTabSz="914400">
              <a:spcBef>
                <a:spcPts val="0"/>
              </a:spcBef>
              <a:buFont typeface="Arial" charset="0"/>
              <a:buChar char="•"/>
            </a:pPr>
            <a:r>
              <a:rPr lang="en-US" sz="2400" dirty="0" smtClean="0"/>
              <a:t>Easy and quick to share with friends around you</a:t>
            </a:r>
          </a:p>
          <a:p>
            <a:pPr marL="457200" lvl="0" indent="-457200" defTabSz="914400">
              <a:spcBef>
                <a:spcPts val="0"/>
              </a:spcBef>
              <a:defRPr/>
            </a:pPr>
            <a:endParaRPr lang="en-US" sz="2800" u="sng" dirty="0" smtClean="0"/>
          </a:p>
          <a:p>
            <a:pPr marL="457200" lvl="0" indent="-457200" defTabSz="914400">
              <a:spcBef>
                <a:spcPts val="0"/>
              </a:spcBef>
              <a:defRPr/>
            </a:pPr>
            <a:r>
              <a:rPr lang="en-US" sz="2800" u="sng" dirty="0" smtClean="0"/>
              <a:t>Social Network</a:t>
            </a:r>
            <a:endParaRPr lang="en-US" sz="2800" u="sng" dirty="0"/>
          </a:p>
          <a:p>
            <a:pPr marL="914400" lvl="1" indent="-457200" defTabSz="914400">
              <a:spcBef>
                <a:spcPts val="0"/>
              </a:spcBef>
              <a:buFont typeface="Arial" charset="0"/>
              <a:buChar char="•"/>
            </a:pPr>
            <a:r>
              <a:rPr lang="en-US" sz="2400" dirty="0" smtClean="0"/>
              <a:t>Have to search through all friends</a:t>
            </a:r>
            <a:endParaRPr lang="en-US" sz="2400" dirty="0"/>
          </a:p>
          <a:p>
            <a:pPr marL="914400" lvl="1" indent="-457200" defTabSz="914400">
              <a:spcBef>
                <a:spcPts val="0"/>
              </a:spcBef>
              <a:buFont typeface="Arial" charset="0"/>
              <a:buChar char="•"/>
            </a:pPr>
            <a:r>
              <a:rPr lang="en-US" sz="2400" dirty="0" smtClean="0"/>
              <a:t>Takes longer for users to invite all friends</a:t>
            </a:r>
            <a:endParaRPr lang="en-US" sz="2400" dirty="0"/>
          </a:p>
          <a:p>
            <a:pPr marL="914400" lvl="1" indent="-457200" defTabSz="914400">
              <a:spcBef>
                <a:spcPts val="0"/>
              </a:spcBef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16" name="Sound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018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35"/>
    </mc:Choice>
    <mc:Fallback>
      <p:transition spd="slow" advTm="39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Payment Methods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480" y="1931275"/>
            <a:ext cx="2074099" cy="3689132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00200"/>
            <a:ext cx="4459131" cy="5002157"/>
          </a:xfrm>
        </p:spPr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dirty="0" smtClean="0"/>
              <a:t>Enabled payments between multiple different services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 smtClean="0"/>
              <a:t>In app payments to other members of the bill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 smtClean="0"/>
              <a:t>Reduce payment time and frustration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841" y="1931275"/>
            <a:ext cx="2074099" cy="3689132"/>
          </a:xfrm>
          <a:prstGeom prst="rect">
            <a:avLst/>
          </a:prstGeom>
        </p:spPr>
      </p:pic>
      <p:pic>
        <p:nvPicPr>
          <p:cNvPr id="13" name="Sound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250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501"/>
    </mc:Choice>
    <mc:Fallback>
      <p:transition spd="slow" advTm="31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129</Words>
  <Application>Microsoft Macintosh PowerPoint</Application>
  <PresentationFormat>On-screen Show (4:3)</PresentationFormat>
  <Paragraphs>27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Gill Sans</vt:lpstr>
      <vt:lpstr>Gill Sans Light</vt:lpstr>
      <vt:lpstr>Arial</vt:lpstr>
      <vt:lpstr>Office Theme</vt:lpstr>
      <vt:lpstr>SyNERGY 2.0 Final Product</vt:lpstr>
      <vt:lpstr>Overview</vt:lpstr>
      <vt:lpstr>Selecting Purchased Items</vt:lpstr>
      <vt:lpstr>Inviting Friends to the Bill</vt:lpstr>
      <vt:lpstr>Payment Methods</vt:lpstr>
    </vt:vector>
  </TitlesOfParts>
  <Company>University of Wisconsin-Madison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Bilge Mutlu</dc:creator>
  <cp:lastModifiedBy>Zachary Ambur</cp:lastModifiedBy>
  <cp:revision>8</cp:revision>
  <dcterms:created xsi:type="dcterms:W3CDTF">2013-02-07T01:58:09Z</dcterms:created>
  <dcterms:modified xsi:type="dcterms:W3CDTF">2016-04-08T19:09:44Z</dcterms:modified>
</cp:coreProperties>
</file>

<file path=docProps/thumbnail.jpeg>
</file>